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58" r:id="rId7"/>
    <p:sldId id="264" r:id="rId8"/>
    <p:sldId id="266" r:id="rId9"/>
    <p:sldId id="284" r:id="rId10"/>
    <p:sldId id="267" r:id="rId11"/>
    <p:sldId id="268" r:id="rId12"/>
    <p:sldId id="269" r:id="rId13"/>
    <p:sldId id="285" r:id="rId14"/>
    <p:sldId id="283" r:id="rId15"/>
    <p:sldId id="287" r:id="rId16"/>
    <p:sldId id="288" r:id="rId17"/>
    <p:sldId id="290" r:id="rId18"/>
    <p:sldId id="279" r:id="rId19"/>
    <p:sldId id="26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42A"/>
    <a:srgbClr val="FAED3B"/>
    <a:srgbClr val="70AD47"/>
    <a:srgbClr val="A7FDFF"/>
    <a:srgbClr val="3CDFE6"/>
    <a:srgbClr val="0C0D0E"/>
    <a:srgbClr val="1F4E79"/>
    <a:srgbClr val="ED7D31"/>
    <a:srgbClr val="C55A11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73" d="100"/>
          <a:sy n="73" d="100"/>
        </p:scale>
        <p:origin x="129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91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94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36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85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37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t>8/5/2021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814" y="2933036"/>
            <a:ext cx="11952372" cy="1417123"/>
          </a:xfrm>
        </p:spPr>
        <p:txBody>
          <a:bodyPr>
            <a:noAutofit/>
          </a:bodyPr>
          <a:lstStyle/>
          <a:p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xử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dữ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viên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:… …………………..</a:t>
            </a: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PHÒNG GD&amp;ĐT………..</a:t>
            </a:r>
          </a:p>
          <a:p>
            <a:pPr algn="l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TRƯỜNG THCS ………….……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3377600" y="2117704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Đ6-C4-Bài 1 (</a:t>
            </a:r>
            <a:r>
              <a:rPr lang="en-US" sz="4800" b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1)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8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141" y="6089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582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96E294-D572-41BC-B34A-266249B318BD}"/>
              </a:ext>
            </a:extLst>
          </p:cNvPr>
          <p:cNvSpPr txBox="1"/>
          <p:nvPr/>
        </p:nvSpPr>
        <p:spPr>
          <a:xfrm>
            <a:off x="533400" y="254902"/>
            <a:ext cx="6111764" cy="9396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 b="1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</a:t>
            </a:r>
            <a:r>
              <a:rPr lang="en-US" sz="2500" b="1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</a:t>
            </a:r>
            <a:r>
              <a:rPr lang="en-US" sz="2500" b="1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b="1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lang="en-US" sz="2500" b="1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/SGKtr4</a:t>
            </a:r>
            <a:endParaRPr lang="vi-VN" sz="2500" b="1" i="1" u="sng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liệu</a:t>
            </a:r>
            <a:endParaRPr lang="vi-VN" sz="2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725BE75-9A3A-4675-9D23-BFD1CFEE1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56831"/>
              </p:ext>
            </p:extLst>
          </p:nvPr>
        </p:nvGraphicFramePr>
        <p:xfrm>
          <a:off x="533401" y="1469552"/>
          <a:ext cx="10586539" cy="1959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573">
                  <a:extLst>
                    <a:ext uri="{9D8B030D-6E8A-4147-A177-3AD203B41FA5}">
                      <a16:colId xmlns:a16="http://schemas.microsoft.com/office/drawing/2014/main" val="1333843334"/>
                    </a:ext>
                  </a:extLst>
                </a:gridCol>
                <a:gridCol w="961573">
                  <a:extLst>
                    <a:ext uri="{9D8B030D-6E8A-4147-A177-3AD203B41FA5}">
                      <a16:colId xmlns:a16="http://schemas.microsoft.com/office/drawing/2014/main" val="458416580"/>
                    </a:ext>
                  </a:extLst>
                </a:gridCol>
                <a:gridCol w="961573">
                  <a:extLst>
                    <a:ext uri="{9D8B030D-6E8A-4147-A177-3AD203B41FA5}">
                      <a16:colId xmlns:a16="http://schemas.microsoft.com/office/drawing/2014/main" val="2124011328"/>
                    </a:ext>
                  </a:extLst>
                </a:gridCol>
                <a:gridCol w="961573">
                  <a:extLst>
                    <a:ext uri="{9D8B030D-6E8A-4147-A177-3AD203B41FA5}">
                      <a16:colId xmlns:a16="http://schemas.microsoft.com/office/drawing/2014/main" val="4112138815"/>
                    </a:ext>
                  </a:extLst>
                </a:gridCol>
                <a:gridCol w="961573">
                  <a:extLst>
                    <a:ext uri="{9D8B030D-6E8A-4147-A177-3AD203B41FA5}">
                      <a16:colId xmlns:a16="http://schemas.microsoft.com/office/drawing/2014/main" val="945273236"/>
                    </a:ext>
                  </a:extLst>
                </a:gridCol>
                <a:gridCol w="961573">
                  <a:extLst>
                    <a:ext uri="{9D8B030D-6E8A-4147-A177-3AD203B41FA5}">
                      <a16:colId xmlns:a16="http://schemas.microsoft.com/office/drawing/2014/main" val="741186096"/>
                    </a:ext>
                  </a:extLst>
                </a:gridCol>
                <a:gridCol w="961573">
                  <a:extLst>
                    <a:ext uri="{9D8B030D-6E8A-4147-A177-3AD203B41FA5}">
                      <a16:colId xmlns:a16="http://schemas.microsoft.com/office/drawing/2014/main" val="2192750092"/>
                    </a:ext>
                  </a:extLst>
                </a:gridCol>
                <a:gridCol w="963882">
                  <a:extLst>
                    <a:ext uri="{9D8B030D-6E8A-4147-A177-3AD203B41FA5}">
                      <a16:colId xmlns:a16="http://schemas.microsoft.com/office/drawing/2014/main" val="67922355"/>
                    </a:ext>
                  </a:extLst>
                </a:gridCol>
                <a:gridCol w="963882">
                  <a:extLst>
                    <a:ext uri="{9D8B030D-6E8A-4147-A177-3AD203B41FA5}">
                      <a16:colId xmlns:a16="http://schemas.microsoft.com/office/drawing/2014/main" val="2853163838"/>
                    </a:ext>
                  </a:extLst>
                </a:gridCol>
                <a:gridCol w="963882">
                  <a:extLst>
                    <a:ext uri="{9D8B030D-6E8A-4147-A177-3AD203B41FA5}">
                      <a16:colId xmlns:a16="http://schemas.microsoft.com/office/drawing/2014/main" val="1768653994"/>
                    </a:ext>
                  </a:extLst>
                </a:gridCol>
                <a:gridCol w="963882">
                  <a:extLst>
                    <a:ext uri="{9D8B030D-6E8A-4147-A177-3AD203B41FA5}">
                      <a16:colId xmlns:a16="http://schemas.microsoft.com/office/drawing/2014/main" val="3475122898"/>
                    </a:ext>
                  </a:extLst>
                </a:gridCol>
              </a:tblGrid>
              <a:tr h="9797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Điểm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vi-VN" sz="2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074075"/>
                  </a:ext>
                </a:extLst>
              </a:tr>
              <a:tr h="9797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HS</a:t>
                      </a:r>
                      <a:endParaRPr lang="vi-VN" sz="2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vi-VN" sz="25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826947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A16C0FC-AD0E-437F-A3DF-2B6FF940FCC4}"/>
                  </a:ext>
                </a:extLst>
              </p:cNvPr>
              <p:cNvSpPr txBox="1"/>
              <p:nvPr/>
            </p:nvSpPr>
            <p:spPr>
              <a:xfrm>
                <a:off x="533400" y="3555526"/>
                <a:ext cx="10586016" cy="31517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b)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học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sinh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lớp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6D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2+1+8+8+9+5+6+1=40</m:t>
                      </m:r>
                      <m:r>
                        <a:rPr lang="en-US" sz="25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 </m:t>
                      </m:r>
                      <m:d>
                        <m:dPr>
                          <m:ctrlPr>
                            <a:rPr lang="en-US" sz="25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500" b="0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500" b="0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HS</m:t>
                          </m:r>
                        </m:e>
                      </m:d>
                    </m:oMath>
                  </m:oMathPara>
                </a14:m>
                <a:endParaRPr lang="en-US" sz="2500" b="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học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sinh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điểm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dưới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trung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bình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 </a:t>
                </a:r>
                <a:endParaRPr lang="vi-VN" sz="25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2+1=3 </m:t>
                      </m:r>
                      <m:d>
                        <m:dPr>
                          <m:ctrlPr>
                            <a:rPr lang="en-US" sz="25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5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𝐻𝑆</m:t>
                          </m:r>
                        </m:e>
                      </m:d>
                    </m:oMath>
                  </m:oMathPara>
                </a14:m>
                <a:endParaRPr lang="en-US" sz="2500" b="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Tỉ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phần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trăm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hs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điểm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dưới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trung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bình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hs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cả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lớp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</a:t>
                </a:r>
                <a:endParaRPr lang="vi-VN" sz="25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5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5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1.100:40</m:t>
                          </m:r>
                        </m:e>
                      </m:d>
                      <m:r>
                        <a:rPr lang="en-US" sz="25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%=7,5%</m:t>
                      </m:r>
                    </m:oMath>
                  </m:oMathPara>
                </a14:m>
                <a:endParaRPr lang="en-US" sz="2500" b="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5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endParaRPr lang="vi-VN" sz="25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A16C0FC-AD0E-437F-A3DF-2B6FF940FC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555526"/>
                <a:ext cx="10586016" cy="3151760"/>
              </a:xfrm>
              <a:prstGeom prst="rect">
                <a:avLst/>
              </a:prstGeom>
              <a:blipFill>
                <a:blip r:embed="rId3"/>
                <a:stretch>
                  <a:fillRect l="-979" t="-77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51797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8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582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E520FB-A8BC-44D4-87CE-A888D594D4B7}"/>
              </a:ext>
            </a:extLst>
          </p:cNvPr>
          <p:cNvSpPr txBox="1"/>
          <p:nvPr/>
        </p:nvSpPr>
        <p:spPr>
          <a:xfrm>
            <a:off x="1073052" y="323321"/>
            <a:ext cx="96475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Xếp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đua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D2E1534-6F12-4DBB-9727-CF341728EE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100443"/>
              </p:ext>
            </p:extLst>
          </p:nvPr>
        </p:nvGraphicFramePr>
        <p:xfrm>
          <a:off x="1832802" y="1343026"/>
          <a:ext cx="81280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3319236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325538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3962891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833066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Tổ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Giỏi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Khá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Đạt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319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Tổ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46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Tổ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619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Tổ</a:t>
                      </a:r>
                      <a:r>
                        <a:rPr lang="en-US" sz="2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35441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9164A0-1F52-4D99-B6C1-2EF4506657B6}"/>
              </a:ext>
            </a:extLst>
          </p:cNvPr>
          <p:cNvSpPr txBox="1"/>
          <p:nvPr/>
        </p:nvSpPr>
        <p:spPr>
          <a:xfrm>
            <a:off x="1257914" y="3699092"/>
            <a:ext cx="8986345" cy="18158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rằng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giỏi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khá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267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4">
            <a:extLst>
              <a:ext uri="{FF2B5EF4-FFF2-40B4-BE49-F238E27FC236}">
                <a16:creationId xmlns:a16="http://schemas.microsoft.com/office/drawing/2014/main" id="{9FBA6880-9B1E-4E2E-904C-F730873F0EB4}"/>
              </a:ext>
            </a:extLst>
          </p:cNvPr>
          <p:cNvSpPr/>
          <p:nvPr/>
        </p:nvSpPr>
        <p:spPr>
          <a:xfrm rot="5400000">
            <a:off x="8507246" y="3094678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5F9913-4104-4D5D-A0CF-BB62FF072579}"/>
              </a:ext>
            </a:extLst>
          </p:cNvPr>
          <p:cNvSpPr txBox="1"/>
          <p:nvPr/>
        </p:nvSpPr>
        <p:spPr>
          <a:xfrm>
            <a:off x="518160" y="99750"/>
            <a:ext cx="6096000" cy="545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VD 3/SGK tr 5.</a:t>
            </a:r>
            <a:endParaRPr lang="vi-VN" sz="2800" b="1" i="1" u="sng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DAD157-B753-4EB9-86FE-28762A5709DE}"/>
              </a:ext>
            </a:extLst>
          </p:cNvPr>
          <p:cNvSpPr txBox="1"/>
          <p:nvPr/>
        </p:nvSpPr>
        <p:spPr>
          <a:xfrm>
            <a:off x="944880" y="700817"/>
            <a:ext cx="10210800" cy="1382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tượng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kê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Ba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đua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Giỏi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khá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vi-VN" sz="2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Tiêu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chí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kê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mỗi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tương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ứng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đua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sản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xuất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vi-VN" sz="2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4A66AE-0F97-4218-968C-1DE937316BB8}"/>
              </a:ext>
            </a:extLst>
          </p:cNvPr>
          <p:cNvSpPr txBox="1"/>
          <p:nvPr/>
        </p:nvSpPr>
        <p:spPr>
          <a:xfrm>
            <a:off x="944880" y="2167539"/>
            <a:ext cx="6096000" cy="497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Mỗi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endParaRPr lang="vi-VN" sz="2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01957D-56C6-43E9-A8A4-8469B7E3DDDC}"/>
              </a:ext>
            </a:extLst>
          </p:cNvPr>
          <p:cNvSpPr txBox="1"/>
          <p:nvPr/>
        </p:nvSpPr>
        <p:spPr>
          <a:xfrm>
            <a:off x="944880" y="2664726"/>
            <a:ext cx="10210800" cy="3594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lao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giỏi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 + 9 + 7 = 24 (</a:t>
            </a:r>
            <a:r>
              <a:rPr lang="en-US" sz="2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lao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khá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15000"/>
              </a:lnSpc>
            </a:pP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(3 + 2 + 4) + (1 + 1 + 1) = 12 (</a:t>
            </a:r>
            <a:r>
              <a:rPr lang="en-US" sz="2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vi-VN" sz="2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</a:t>
            </a:r>
            <a:r>
              <a:rPr lang="en-US" sz="25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lao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giỏi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nhiều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hơn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lao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khá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đạt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15000"/>
              </a:lnSpc>
            </a:pP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 – 12 = 12 (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vi-VN" sz="2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thông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báo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đội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trưởng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sz="25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vi-VN" sz="2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67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1737361" y="941795"/>
            <a:ext cx="8468998" cy="28636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000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u="sng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Nhận</a:t>
            </a:r>
            <a:r>
              <a:rPr lang="en-US" sz="40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u="sng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xét</a:t>
            </a:r>
            <a:r>
              <a:rPr lang="en-US" sz="40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4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Dựa</a:t>
            </a:r>
            <a:r>
              <a:rPr lang="en-US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kê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ta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nhận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tính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lí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luận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đã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nêu</a:t>
            </a:r>
            <a:r>
              <a:rPr lang="en-US" sz="4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ra.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phic 2" descr="Paperclip">
            <a:extLst>
              <a:ext uri="{FF2B5EF4-FFF2-40B4-BE49-F238E27FC236}">
                <a16:creationId xmlns:a16="http://schemas.microsoft.com/office/drawing/2014/main" id="{3BB067D0-B4BE-4E4D-B568-E99F6122C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1612902">
            <a:off x="1957515" y="71395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3699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>
            <a:off x="2437050" y="86448"/>
            <a:ext cx="6643540" cy="653685"/>
            <a:chOff x="4871257" y="83128"/>
            <a:chExt cx="7232072" cy="653685"/>
          </a:xfrm>
          <a:solidFill>
            <a:schemeClr val="accent5">
              <a:lumMod val="75000"/>
            </a:schemeClr>
          </a:solidFill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4999080" y="179137"/>
              <a:ext cx="7104248" cy="46166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LUYỆN TẬP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16135EC-E0F8-44B7-A76C-44622F15801A}"/>
              </a:ext>
            </a:extLst>
          </p:cNvPr>
          <p:cNvSpPr txBox="1"/>
          <p:nvPr/>
        </p:nvSpPr>
        <p:spPr>
          <a:xfrm>
            <a:off x="1383052" y="876645"/>
            <a:ext cx="1038853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kì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6C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vắng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DDC02E78-177B-40AC-9F3E-4FBD00E95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128591"/>
              </p:ext>
            </p:extLst>
          </p:nvPr>
        </p:nvGraphicFramePr>
        <p:xfrm>
          <a:off x="359408" y="2001720"/>
          <a:ext cx="11685447" cy="1379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8383">
                  <a:extLst>
                    <a:ext uri="{9D8B030D-6E8A-4147-A177-3AD203B41FA5}">
                      <a16:colId xmlns:a16="http://schemas.microsoft.com/office/drawing/2014/main" val="2356373886"/>
                    </a:ext>
                  </a:extLst>
                </a:gridCol>
                <a:gridCol w="1298383">
                  <a:extLst>
                    <a:ext uri="{9D8B030D-6E8A-4147-A177-3AD203B41FA5}">
                      <a16:colId xmlns:a16="http://schemas.microsoft.com/office/drawing/2014/main" val="1864725104"/>
                    </a:ext>
                  </a:extLst>
                </a:gridCol>
                <a:gridCol w="1298383">
                  <a:extLst>
                    <a:ext uri="{9D8B030D-6E8A-4147-A177-3AD203B41FA5}">
                      <a16:colId xmlns:a16="http://schemas.microsoft.com/office/drawing/2014/main" val="1069938760"/>
                    </a:ext>
                  </a:extLst>
                </a:gridCol>
                <a:gridCol w="1298383">
                  <a:extLst>
                    <a:ext uri="{9D8B030D-6E8A-4147-A177-3AD203B41FA5}">
                      <a16:colId xmlns:a16="http://schemas.microsoft.com/office/drawing/2014/main" val="98813262"/>
                    </a:ext>
                  </a:extLst>
                </a:gridCol>
                <a:gridCol w="1298383">
                  <a:extLst>
                    <a:ext uri="{9D8B030D-6E8A-4147-A177-3AD203B41FA5}">
                      <a16:colId xmlns:a16="http://schemas.microsoft.com/office/drawing/2014/main" val="3507091668"/>
                    </a:ext>
                  </a:extLst>
                </a:gridCol>
                <a:gridCol w="1298383">
                  <a:extLst>
                    <a:ext uri="{9D8B030D-6E8A-4147-A177-3AD203B41FA5}">
                      <a16:colId xmlns:a16="http://schemas.microsoft.com/office/drawing/2014/main" val="2297096014"/>
                    </a:ext>
                  </a:extLst>
                </a:gridCol>
                <a:gridCol w="1298383">
                  <a:extLst>
                    <a:ext uri="{9D8B030D-6E8A-4147-A177-3AD203B41FA5}">
                      <a16:colId xmlns:a16="http://schemas.microsoft.com/office/drawing/2014/main" val="1476363605"/>
                    </a:ext>
                  </a:extLst>
                </a:gridCol>
                <a:gridCol w="1298383">
                  <a:extLst>
                    <a:ext uri="{9D8B030D-6E8A-4147-A177-3AD203B41FA5}">
                      <a16:colId xmlns:a16="http://schemas.microsoft.com/office/drawing/2014/main" val="471627837"/>
                    </a:ext>
                  </a:extLst>
                </a:gridCol>
                <a:gridCol w="1298383">
                  <a:extLst>
                    <a:ext uri="{9D8B030D-6E8A-4147-A177-3AD203B41FA5}">
                      <a16:colId xmlns:a16="http://schemas.microsoft.com/office/drawing/2014/main" val="2832499791"/>
                    </a:ext>
                  </a:extLst>
                </a:gridCol>
              </a:tblGrid>
              <a:tr h="5060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Điểm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</a:t>
                      </a:r>
                      <a:endParaRPr lang="vi-VN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39892464"/>
                  </a:ext>
                </a:extLst>
              </a:tr>
              <a:tr h="87347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Số</a:t>
                      </a:r>
                      <a:r>
                        <a:rPr lang="en-US" sz="2400" dirty="0"/>
                        <a:t> </a:t>
                      </a:r>
                    </a:p>
                    <a:p>
                      <a:pPr algn="ctr"/>
                      <a:r>
                        <a:rPr lang="en-US" sz="2400" dirty="0" err="1"/>
                        <a:t>học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sinh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  <a:endParaRPr lang="vi-VN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endParaRPr lang="vi-VN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227225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630570D-7217-42E4-97E8-1D376618FDC3}"/>
              </a:ext>
            </a:extLst>
          </p:cNvPr>
          <p:cNvSpPr txBox="1"/>
          <p:nvPr/>
        </p:nvSpPr>
        <p:spPr>
          <a:xfrm>
            <a:off x="935420" y="3761525"/>
            <a:ext cx="10321160" cy="12464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 6C.</a:t>
            </a:r>
          </a:p>
        </p:txBody>
      </p:sp>
    </p:spTree>
    <p:extLst>
      <p:ext uri="{BB962C8B-B14F-4D97-AF65-F5344CB8AC3E}">
        <p14:creationId xmlns:p14="http://schemas.microsoft.com/office/powerpoint/2010/main" val="17845842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530CE9-79B6-4A34-9DE8-7F769B44A120}"/>
              </a:ext>
            </a:extLst>
          </p:cNvPr>
          <p:cNvSpPr txBox="1"/>
          <p:nvPr/>
        </p:nvSpPr>
        <p:spPr>
          <a:xfrm>
            <a:off x="1503592" y="1671806"/>
            <a:ext cx="9601200" cy="2042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- Đọc lại toàn bộ nội dung bài đã học.</a:t>
            </a:r>
            <a:endParaRPr lang="vi-VN" sz="2800" dirty="0">
              <a:effectLst/>
              <a:ea typeface="Calibri" panose="020F050202020403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2800" dirty="0">
                <a:effectLst/>
                <a:ea typeface="Calibri" panose="020F0502020204030204" pitchFamily="34" charset="0"/>
              </a:rPr>
              <a:t>- Học thuộc: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luận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Thu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thập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chức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tích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xử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lí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dữ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liệu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vi-VN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fr-F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vi-VN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SGK </a:t>
            </a:r>
            <a:r>
              <a:rPr lang="fr-F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trang</a:t>
            </a: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 </a:t>
            </a:r>
            <a:r>
              <a:rPr lang="fr-F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1,2/SBT </a:t>
            </a:r>
            <a:r>
              <a:rPr lang="fr-FR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trang</a:t>
            </a:r>
            <a:r>
              <a:rPr lang="fr-F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5.</a:t>
            </a:r>
            <a:endParaRPr lang="vi-VN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">
        <p159:morph option="byObject"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1" y="5133279"/>
            <a:ext cx="10193048" cy="124997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Tây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vi-VN" sz="35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5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81E35A7-5106-4076-82EE-589733E06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3975" y="760954"/>
            <a:ext cx="6265418" cy="425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233" y="3502479"/>
            <a:ext cx="2707878" cy="3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818023" y="673072"/>
            <a:ext cx="10148422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Hãy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nêu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cách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thập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kiểm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đếm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ghi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chép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liệu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kê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đã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ở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tiểu</a:t>
            </a:r>
            <a:r>
              <a:rPr lang="en-US" sz="4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-0.06134 L 0.06328 -0.04259 C 0.07786 -0.03819 0.09895 -0.03958 0.12057 -0.0463 C 0.14544 -0.05417 0.16458 -0.06505 0.17734 -0.07824 L 0.23945 -0.13843 " pathEditMode="relative" rAng="21000000" ptsTypes="AAAAA">
                                      <p:cBhvr>
                                        <p:cTn id="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78" y="-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2546306" y="754221"/>
            <a:ext cx="8194331" cy="37856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thập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chức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diễn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dữ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liệu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bảng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hoặc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ta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cần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tích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xử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lí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dữ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liệu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tìm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những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thông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tin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hữu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ích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rút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luận</a:t>
            </a:r>
            <a: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phic 8" descr="Brain in head">
            <a:extLst>
              <a:ext uri="{FF2B5EF4-FFF2-40B4-BE49-F238E27FC236}">
                <a16:creationId xmlns:a16="http://schemas.microsoft.com/office/drawing/2014/main" id="{9EDF4D6F-6AC4-4AFC-A3D1-7B18A9EE97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1545" y="549692"/>
            <a:ext cx="1640374" cy="1640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3959" y="3757387"/>
            <a:ext cx="2139175" cy="1907743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294290" y="131857"/>
            <a:ext cx="11077353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1: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bốn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long,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bóng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nhịp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điệu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bóng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đá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bốn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6A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tiến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-718971" y="6408473"/>
            <a:ext cx="3439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>
                <a:solidFill>
                  <a:srgbClr val="7030A0"/>
                </a:solidFill>
                <a:latin typeface="Times New Roman" panose="02020603050405020304" pitchFamily="18" charset="0"/>
              </a:rPr>
              <a:t>Hoạt động nhóm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6175A2-3995-4827-B82C-8F0795AF7B50}"/>
              </a:ext>
            </a:extLst>
          </p:cNvPr>
          <p:cNvSpPr txBox="1"/>
          <p:nvPr/>
        </p:nvSpPr>
        <p:spPr>
          <a:xfrm>
            <a:off x="465525" y="2320624"/>
            <a:ext cx="99718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6A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dữ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500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9A41E-77BD-4CDD-9B86-6227F3CC5850}"/>
              </a:ext>
            </a:extLst>
          </p:cNvPr>
          <p:cNvSpPr txBox="1"/>
          <p:nvPr/>
        </p:nvSpPr>
        <p:spPr>
          <a:xfrm>
            <a:off x="446017" y="3230614"/>
            <a:ext cx="9217573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6A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long</a:t>
            </a:r>
          </a:p>
          <a:p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bóng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endParaRPr lang="en-US" sz="25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nhịp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điệu</a:t>
            </a:r>
            <a:endParaRPr lang="en-US" sz="25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bóng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Dãy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liệt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sz="2500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vi-VN" sz="25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1386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3959" y="3757387"/>
            <a:ext cx="2139175" cy="1907743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294290" y="131857"/>
            <a:ext cx="11077353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6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 1: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-718971" y="6408473"/>
            <a:ext cx="3439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>
                <a:solidFill>
                  <a:srgbClr val="7030A0"/>
                </a:solidFill>
                <a:latin typeface="Times New Roman" panose="02020603050405020304" pitchFamily="18" charset="0"/>
              </a:rPr>
              <a:t>Hoạt động nhóm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6175A2-3995-4827-B82C-8F0795AF7B50}"/>
              </a:ext>
            </a:extLst>
          </p:cNvPr>
          <p:cNvSpPr txBox="1"/>
          <p:nvPr/>
        </p:nvSpPr>
        <p:spPr>
          <a:xfrm>
            <a:off x="611062" y="829957"/>
            <a:ext cx="99718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trưởng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thao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6A.</a:t>
            </a:r>
            <a:endParaRPr lang="vi-VN" sz="25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4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thao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cầu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lông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bóng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dục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nhịp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điệu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bóng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vi-VN" sz="25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đăng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lạc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bộ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5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5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199A41E-77BD-4CDD-9B86-6227F3CC5850}"/>
                  </a:ext>
                </a:extLst>
              </p:cNvPr>
              <p:cNvSpPr txBox="1"/>
              <p:nvPr/>
            </p:nvSpPr>
            <p:spPr>
              <a:xfrm>
                <a:off x="446017" y="3436271"/>
                <a:ext cx="9217573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500" i="1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hs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lớp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6A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theo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thống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kê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lớp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trưởng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18+10+6+30=64 (</m:t>
                      </m:r>
                      <m:r>
                        <a:rPr lang="en-US" sz="25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5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ọ</m:t>
                      </m:r>
                      <m:r>
                        <a:rPr lang="en-US" sz="25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func>
                        <m:funcPr>
                          <m:ctrlPr>
                            <a:rPr lang="en-US" sz="25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500" b="0" i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US" sz="25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  <m:r>
                        <a:rPr lang="en-US" sz="2500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500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500" i="1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Vì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sĩ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64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hs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quá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lớn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so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với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tế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nên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dãy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liệu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lớp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trưởng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thống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kê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không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hợp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dirty="0" err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lí</a:t>
                </a:r>
                <a:r>
                  <a:rPr lang="en-US" sz="2500" dirty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vi-VN" sz="2500" dirty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199A41E-77BD-4CDD-9B86-6227F3CC58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17" y="3436271"/>
                <a:ext cx="9217573" cy="1631216"/>
              </a:xfrm>
              <a:prstGeom prst="rect">
                <a:avLst/>
              </a:prstGeom>
              <a:blipFill>
                <a:blip r:embed="rId4"/>
                <a:stretch>
                  <a:fillRect l="-1058" t="-2996" b="-824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39106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2691028" y="1012211"/>
            <a:ext cx="7392879" cy="16398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u="sng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Nhận</a:t>
            </a:r>
            <a:r>
              <a:rPr lang="en-US" sz="30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u="sng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xét</a:t>
            </a:r>
            <a:r>
              <a:rPr lang="en-US" sz="300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Dựa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tượng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kê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tiêu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chí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kê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chức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dữ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liệu</a:t>
            </a:r>
            <a:r>
              <a:rPr lang="en-US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3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01102C-836E-40D8-A085-E3ED3088305F}"/>
              </a:ext>
            </a:extLst>
          </p:cNvPr>
          <p:cNvSpPr txBox="1"/>
          <p:nvPr/>
        </p:nvSpPr>
        <p:spPr>
          <a:xfrm>
            <a:off x="1050654" y="3577883"/>
            <a:ext cx="9260118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3000" b="1" i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Chú</a:t>
            </a:r>
            <a:r>
              <a:rPr lang="en-US" sz="30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ý: 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dữ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giản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0" b="1" i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4" name="Graphic 13" descr="Brain in head">
            <a:extLst>
              <a:ext uri="{FF2B5EF4-FFF2-40B4-BE49-F238E27FC236}">
                <a16:creationId xmlns:a16="http://schemas.microsoft.com/office/drawing/2014/main" id="{EE40B652-41FF-4CF7-A0CE-CC221E9195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0654" y="883748"/>
            <a:ext cx="1640374" cy="1640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090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1" y="144543"/>
            <a:ext cx="2521284" cy="207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EB32F49-3D44-4F28-BF72-F7004207C04D}"/>
              </a:ext>
            </a:extLst>
          </p:cNvPr>
          <p:cNvSpPr txBox="1"/>
          <p:nvPr/>
        </p:nvSpPr>
        <p:spPr>
          <a:xfrm>
            <a:off x="2713713" y="409723"/>
            <a:ext cx="8069901" cy="16158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dữ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7AA0D9A-6B57-47BE-8EE5-2D974E90BC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378315"/>
              </p:ext>
            </p:extLst>
          </p:nvPr>
        </p:nvGraphicFramePr>
        <p:xfrm>
          <a:off x="166671" y="2467130"/>
          <a:ext cx="11266464" cy="22849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38872">
                  <a:extLst>
                    <a:ext uri="{9D8B030D-6E8A-4147-A177-3AD203B41FA5}">
                      <a16:colId xmlns:a16="http://schemas.microsoft.com/office/drawing/2014/main" val="2141743904"/>
                    </a:ext>
                  </a:extLst>
                </a:gridCol>
                <a:gridCol w="938872">
                  <a:extLst>
                    <a:ext uri="{9D8B030D-6E8A-4147-A177-3AD203B41FA5}">
                      <a16:colId xmlns:a16="http://schemas.microsoft.com/office/drawing/2014/main" val="1473159681"/>
                    </a:ext>
                  </a:extLst>
                </a:gridCol>
                <a:gridCol w="938872">
                  <a:extLst>
                    <a:ext uri="{9D8B030D-6E8A-4147-A177-3AD203B41FA5}">
                      <a16:colId xmlns:a16="http://schemas.microsoft.com/office/drawing/2014/main" val="4192299887"/>
                    </a:ext>
                  </a:extLst>
                </a:gridCol>
                <a:gridCol w="938872">
                  <a:extLst>
                    <a:ext uri="{9D8B030D-6E8A-4147-A177-3AD203B41FA5}">
                      <a16:colId xmlns:a16="http://schemas.microsoft.com/office/drawing/2014/main" val="1563107004"/>
                    </a:ext>
                  </a:extLst>
                </a:gridCol>
                <a:gridCol w="938872">
                  <a:extLst>
                    <a:ext uri="{9D8B030D-6E8A-4147-A177-3AD203B41FA5}">
                      <a16:colId xmlns:a16="http://schemas.microsoft.com/office/drawing/2014/main" val="2004349746"/>
                    </a:ext>
                  </a:extLst>
                </a:gridCol>
                <a:gridCol w="938872">
                  <a:extLst>
                    <a:ext uri="{9D8B030D-6E8A-4147-A177-3AD203B41FA5}">
                      <a16:colId xmlns:a16="http://schemas.microsoft.com/office/drawing/2014/main" val="179826088"/>
                    </a:ext>
                  </a:extLst>
                </a:gridCol>
                <a:gridCol w="938872">
                  <a:extLst>
                    <a:ext uri="{9D8B030D-6E8A-4147-A177-3AD203B41FA5}">
                      <a16:colId xmlns:a16="http://schemas.microsoft.com/office/drawing/2014/main" val="2422940178"/>
                    </a:ext>
                  </a:extLst>
                </a:gridCol>
                <a:gridCol w="938872">
                  <a:extLst>
                    <a:ext uri="{9D8B030D-6E8A-4147-A177-3AD203B41FA5}">
                      <a16:colId xmlns:a16="http://schemas.microsoft.com/office/drawing/2014/main" val="3062726632"/>
                    </a:ext>
                  </a:extLst>
                </a:gridCol>
                <a:gridCol w="938872">
                  <a:extLst>
                    <a:ext uri="{9D8B030D-6E8A-4147-A177-3AD203B41FA5}">
                      <a16:colId xmlns:a16="http://schemas.microsoft.com/office/drawing/2014/main" val="2157445904"/>
                    </a:ext>
                  </a:extLst>
                </a:gridCol>
                <a:gridCol w="938872">
                  <a:extLst>
                    <a:ext uri="{9D8B030D-6E8A-4147-A177-3AD203B41FA5}">
                      <a16:colId xmlns:a16="http://schemas.microsoft.com/office/drawing/2014/main" val="3947431845"/>
                    </a:ext>
                  </a:extLst>
                </a:gridCol>
                <a:gridCol w="938872">
                  <a:extLst>
                    <a:ext uri="{9D8B030D-6E8A-4147-A177-3AD203B41FA5}">
                      <a16:colId xmlns:a16="http://schemas.microsoft.com/office/drawing/2014/main" val="3113193613"/>
                    </a:ext>
                  </a:extLst>
                </a:gridCol>
                <a:gridCol w="938872">
                  <a:extLst>
                    <a:ext uri="{9D8B030D-6E8A-4147-A177-3AD203B41FA5}">
                      <a16:colId xmlns:a16="http://schemas.microsoft.com/office/drawing/2014/main" val="1302441240"/>
                    </a:ext>
                  </a:extLst>
                </a:gridCol>
              </a:tblGrid>
              <a:tr h="92771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10</a:t>
                      </a:r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11</a:t>
                      </a:r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</a:rPr>
                        <a:t> 12 </a:t>
                      </a:r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700686"/>
                  </a:ext>
                </a:extLst>
              </a:tr>
              <a:tr h="1357235">
                <a:tc>
                  <a:txBody>
                    <a:bodyPr/>
                    <a:lstStyle/>
                    <a:p>
                      <a:pPr algn="ctr"/>
                      <a:endParaRPr lang="vi-VN" sz="2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2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vi-V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96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8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HÌNH THÀNH KIẾN THỨC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582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5159DB8-36C5-4BDC-AA0F-1A4AB3045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" name="!!3">
            <a:extLst>
              <a:ext uri="{FF2B5EF4-FFF2-40B4-BE49-F238E27FC236}">
                <a16:creationId xmlns:a16="http://schemas.microsoft.com/office/drawing/2014/main" id="{A3868CC5-1C58-4475-BC09-177937CC59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1308" y="289495"/>
            <a:ext cx="2139175" cy="190774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463BD9-F4DD-44BE-AB9E-E1E995B30118}"/>
              </a:ext>
            </a:extLst>
          </p:cNvPr>
          <p:cNvSpPr txBox="1"/>
          <p:nvPr/>
        </p:nvSpPr>
        <p:spPr>
          <a:xfrm>
            <a:off x="737651" y="68232"/>
            <a:ext cx="85645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</a:rPr>
              <a:t>Ví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i="1" dirty="0" err="1">
                <a:solidFill>
                  <a:schemeClr val="accent1">
                    <a:lumMod val="75000"/>
                  </a:schemeClr>
                </a:solidFill>
              </a:rPr>
              <a:t>dụ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 2</a:t>
            </a:r>
          </a:p>
          <a:p>
            <a:r>
              <a:rPr lang="en-US" sz="2800" dirty="0" err="1"/>
              <a:t>Kết</a:t>
            </a:r>
            <a:r>
              <a:rPr lang="en-US" sz="2800" dirty="0"/>
              <a:t> </a:t>
            </a:r>
            <a:r>
              <a:rPr lang="en-US" sz="2800" dirty="0" err="1"/>
              <a:t>quả</a:t>
            </a:r>
            <a:r>
              <a:rPr lang="en-US" sz="2800" dirty="0"/>
              <a:t> </a:t>
            </a:r>
            <a:r>
              <a:rPr lang="en-US" sz="2800" dirty="0" err="1"/>
              <a:t>kiểm</a:t>
            </a:r>
            <a:r>
              <a:rPr lang="en-US" sz="2800" dirty="0"/>
              <a:t> </a:t>
            </a:r>
            <a:r>
              <a:rPr lang="en-US" sz="2800" dirty="0" err="1"/>
              <a:t>tra</a:t>
            </a:r>
            <a:r>
              <a:rPr lang="en-US" sz="2800" dirty="0"/>
              <a:t> </a:t>
            </a:r>
            <a:r>
              <a:rPr lang="en-US" sz="2800" dirty="0" err="1"/>
              <a:t>môn</a:t>
            </a:r>
            <a:r>
              <a:rPr lang="en-US" sz="2800" dirty="0"/>
              <a:t> </a:t>
            </a:r>
            <a:r>
              <a:rPr lang="en-US" sz="2800" dirty="0" err="1"/>
              <a:t>Toán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sinh</a:t>
            </a:r>
            <a:r>
              <a:rPr lang="en-US" sz="2800" dirty="0"/>
              <a:t> </a:t>
            </a:r>
            <a:r>
              <a:rPr lang="en-US" sz="2800" dirty="0" err="1"/>
              <a:t>lớp</a:t>
            </a:r>
            <a:r>
              <a:rPr lang="en-US" sz="2800" dirty="0"/>
              <a:t> 6D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liệt</a:t>
            </a:r>
            <a:r>
              <a:rPr lang="en-US" sz="2800" dirty="0"/>
              <a:t> </a:t>
            </a:r>
            <a:r>
              <a:rPr lang="en-US" sz="2800" dirty="0" err="1"/>
              <a:t>kê</a:t>
            </a:r>
            <a:r>
              <a:rPr lang="en-US" sz="2800" dirty="0"/>
              <a:t> </a:t>
            </a:r>
            <a:r>
              <a:rPr lang="en-US" sz="2800" dirty="0" err="1"/>
              <a:t>như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/>
              <a:t>:</a:t>
            </a:r>
            <a:endParaRPr lang="vi-VN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FFE865-7863-4A74-B51E-FC4453900576}"/>
              </a:ext>
            </a:extLst>
          </p:cNvPr>
          <p:cNvSpPr txBox="1"/>
          <p:nvPr/>
        </p:nvSpPr>
        <p:spPr>
          <a:xfrm>
            <a:off x="1243442" y="1373765"/>
            <a:ext cx="75950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9, 8, 10, 6, 6, 4, 3, 7, 9, 6, 5, 5, 8, 8, 7, 7, 5, 7, 8, 6,</a:t>
            </a:r>
          </a:p>
          <a:p>
            <a:r>
              <a:rPr lang="en-US" sz="2800" dirty="0"/>
              <a:t>7, 7, 9, 5, 6, 8, 5, 5, 9, 9, 6, 7, 5, 7, 6, 6, 3, 5, 7, 9.</a:t>
            </a:r>
            <a:endParaRPr lang="vi-VN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08B947-8584-4EFB-A005-F3228BDFE8BD}"/>
              </a:ext>
            </a:extLst>
          </p:cNvPr>
          <p:cNvSpPr txBox="1"/>
          <p:nvPr/>
        </p:nvSpPr>
        <p:spPr>
          <a:xfrm>
            <a:off x="740760" y="2373574"/>
            <a:ext cx="63957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07E90938-048B-4B21-9DCC-503DF59E41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129479"/>
              </p:ext>
            </p:extLst>
          </p:nvPr>
        </p:nvGraphicFramePr>
        <p:xfrm>
          <a:off x="273268" y="2909627"/>
          <a:ext cx="11192764" cy="189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7524">
                  <a:extLst>
                    <a:ext uri="{9D8B030D-6E8A-4147-A177-3AD203B41FA5}">
                      <a16:colId xmlns:a16="http://schemas.microsoft.com/office/drawing/2014/main" val="4249526682"/>
                    </a:ext>
                  </a:extLst>
                </a:gridCol>
                <a:gridCol w="1017524">
                  <a:extLst>
                    <a:ext uri="{9D8B030D-6E8A-4147-A177-3AD203B41FA5}">
                      <a16:colId xmlns:a16="http://schemas.microsoft.com/office/drawing/2014/main" val="3750986041"/>
                    </a:ext>
                  </a:extLst>
                </a:gridCol>
                <a:gridCol w="1017524">
                  <a:extLst>
                    <a:ext uri="{9D8B030D-6E8A-4147-A177-3AD203B41FA5}">
                      <a16:colId xmlns:a16="http://schemas.microsoft.com/office/drawing/2014/main" val="1022586739"/>
                    </a:ext>
                  </a:extLst>
                </a:gridCol>
                <a:gridCol w="1017524">
                  <a:extLst>
                    <a:ext uri="{9D8B030D-6E8A-4147-A177-3AD203B41FA5}">
                      <a16:colId xmlns:a16="http://schemas.microsoft.com/office/drawing/2014/main" val="2444909483"/>
                    </a:ext>
                  </a:extLst>
                </a:gridCol>
                <a:gridCol w="1017524">
                  <a:extLst>
                    <a:ext uri="{9D8B030D-6E8A-4147-A177-3AD203B41FA5}">
                      <a16:colId xmlns:a16="http://schemas.microsoft.com/office/drawing/2014/main" val="3689348805"/>
                    </a:ext>
                  </a:extLst>
                </a:gridCol>
                <a:gridCol w="1017524">
                  <a:extLst>
                    <a:ext uri="{9D8B030D-6E8A-4147-A177-3AD203B41FA5}">
                      <a16:colId xmlns:a16="http://schemas.microsoft.com/office/drawing/2014/main" val="4175925732"/>
                    </a:ext>
                  </a:extLst>
                </a:gridCol>
                <a:gridCol w="1017524">
                  <a:extLst>
                    <a:ext uri="{9D8B030D-6E8A-4147-A177-3AD203B41FA5}">
                      <a16:colId xmlns:a16="http://schemas.microsoft.com/office/drawing/2014/main" val="1726324481"/>
                    </a:ext>
                  </a:extLst>
                </a:gridCol>
                <a:gridCol w="1017524">
                  <a:extLst>
                    <a:ext uri="{9D8B030D-6E8A-4147-A177-3AD203B41FA5}">
                      <a16:colId xmlns:a16="http://schemas.microsoft.com/office/drawing/2014/main" val="3232947942"/>
                    </a:ext>
                  </a:extLst>
                </a:gridCol>
                <a:gridCol w="1017524">
                  <a:extLst>
                    <a:ext uri="{9D8B030D-6E8A-4147-A177-3AD203B41FA5}">
                      <a16:colId xmlns:a16="http://schemas.microsoft.com/office/drawing/2014/main" val="1062656187"/>
                    </a:ext>
                  </a:extLst>
                </a:gridCol>
                <a:gridCol w="1017524">
                  <a:extLst>
                    <a:ext uri="{9D8B030D-6E8A-4147-A177-3AD203B41FA5}">
                      <a16:colId xmlns:a16="http://schemas.microsoft.com/office/drawing/2014/main" val="3072656439"/>
                    </a:ext>
                  </a:extLst>
                </a:gridCol>
                <a:gridCol w="1017524">
                  <a:extLst>
                    <a:ext uri="{9D8B030D-6E8A-4147-A177-3AD203B41FA5}">
                      <a16:colId xmlns:a16="http://schemas.microsoft.com/office/drawing/2014/main" val="3106441179"/>
                    </a:ext>
                  </a:extLst>
                </a:gridCol>
              </a:tblGrid>
              <a:tr h="7029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Điểm</a:t>
                      </a:r>
                      <a:endParaRPr lang="vi-VN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vi-VN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vi-VN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vi-VN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vi-VN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vi-VN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vi-VN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vi-VN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vi-VN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54266"/>
                  </a:ext>
                </a:extLst>
              </a:tr>
              <a:tr h="110907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Số</a:t>
                      </a:r>
                      <a:endParaRPr lang="en-US" sz="2400" dirty="0"/>
                    </a:p>
                    <a:p>
                      <a:pPr algn="ctr"/>
                      <a:r>
                        <a:rPr lang="en-US" sz="2400" dirty="0" err="1"/>
                        <a:t>học</a:t>
                      </a:r>
                      <a:r>
                        <a:rPr lang="en-US" sz="2400" dirty="0"/>
                        <a:t> </a:t>
                      </a:r>
                      <a:r>
                        <a:rPr lang="en-US" sz="2400" dirty="0" err="1"/>
                        <a:t>sinh</a:t>
                      </a:r>
                      <a:endParaRPr lang="vi-V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  <a:endParaRPr lang="vi-V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  <a:endParaRPr lang="vi-V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  <a:endParaRPr lang="vi-V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  <a:endParaRPr lang="vi-V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  <a:endParaRPr lang="vi-V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  <a:endParaRPr lang="vi-V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  <a:endParaRPr lang="vi-V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  <a:endParaRPr lang="vi-V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  <a:endParaRPr lang="vi-V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?</a:t>
                      </a:r>
                      <a:endParaRPr lang="vi-VN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13626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3170B15-3DB2-404B-B7F1-2FD739E20962}"/>
              </a:ext>
            </a:extLst>
          </p:cNvPr>
          <p:cNvSpPr txBox="1"/>
          <p:nvPr/>
        </p:nvSpPr>
        <p:spPr>
          <a:xfrm>
            <a:off x="737651" y="5022570"/>
            <a:ext cx="97096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b) So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cả</a:t>
            </a:r>
            <a:r>
              <a:rPr lang="en-US" sz="2800" dirty="0"/>
              <a:t> </a:t>
            </a:r>
            <a:r>
              <a:rPr lang="en-US" sz="2800" dirty="0" err="1"/>
              <a:t>lớp</a:t>
            </a:r>
            <a:r>
              <a:rPr lang="en-US" sz="2800" dirty="0"/>
              <a:t> 6D, </a:t>
            </a:r>
            <a:r>
              <a:rPr lang="en-US" sz="2800" dirty="0" err="1"/>
              <a:t>tỉ</a:t>
            </a:r>
            <a:r>
              <a:rPr lang="en-US" sz="2800" dirty="0"/>
              <a:t> </a:t>
            </a:r>
            <a:r>
              <a:rPr lang="en-US" sz="2800" dirty="0" err="1"/>
              <a:t>lệ</a:t>
            </a:r>
            <a:r>
              <a:rPr lang="en-US" sz="2800" dirty="0"/>
              <a:t> </a:t>
            </a:r>
            <a:r>
              <a:rPr lang="en-US" sz="2800" dirty="0" err="1"/>
              <a:t>học</a:t>
            </a:r>
            <a:r>
              <a:rPr lang="en-US" sz="2800" dirty="0"/>
              <a:t> </a:t>
            </a:r>
            <a:r>
              <a:rPr lang="en-US" sz="2800" dirty="0" err="1"/>
              <a:t>sinh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điểm</a:t>
            </a:r>
            <a:r>
              <a:rPr lang="en-US" sz="2800" dirty="0"/>
              <a:t> </a:t>
            </a:r>
            <a:r>
              <a:rPr lang="en-US" sz="2800" dirty="0" err="1"/>
              <a:t>dưới</a:t>
            </a:r>
            <a:r>
              <a:rPr lang="en-US" sz="2800" dirty="0"/>
              <a:t> </a:t>
            </a:r>
            <a:r>
              <a:rPr lang="en-US" sz="2800" dirty="0" err="1"/>
              <a:t>trung</a:t>
            </a:r>
            <a:r>
              <a:rPr lang="en-US" sz="2800" dirty="0"/>
              <a:t> </a:t>
            </a:r>
            <a:r>
              <a:rPr lang="en-US" sz="2800" dirty="0" err="1"/>
              <a:t>bình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bao </a:t>
            </a:r>
            <a:r>
              <a:rPr lang="en-US" sz="2800" dirty="0" err="1"/>
              <a:t>nhiêu</a:t>
            </a:r>
            <a:r>
              <a:rPr lang="en-US" sz="2800" dirty="0"/>
              <a:t> </a:t>
            </a:r>
            <a:r>
              <a:rPr lang="en-US" sz="2800" dirty="0" err="1"/>
              <a:t>phần</a:t>
            </a:r>
            <a:r>
              <a:rPr lang="en-US" sz="2800" dirty="0"/>
              <a:t> tram? (</a:t>
            </a:r>
            <a:r>
              <a:rPr lang="en-US" sz="2800" dirty="0" err="1"/>
              <a:t>Điểm</a:t>
            </a:r>
            <a:r>
              <a:rPr lang="en-US" sz="2800" dirty="0"/>
              <a:t> </a:t>
            </a:r>
            <a:r>
              <a:rPr lang="en-US" sz="2800" dirty="0" err="1"/>
              <a:t>dưới</a:t>
            </a:r>
            <a:r>
              <a:rPr lang="en-US" sz="2800" dirty="0"/>
              <a:t> </a:t>
            </a:r>
            <a:r>
              <a:rPr lang="en-US" sz="2800" dirty="0" err="1"/>
              <a:t>trung</a:t>
            </a:r>
            <a:r>
              <a:rPr lang="en-US" sz="2800" dirty="0"/>
              <a:t> </a:t>
            </a:r>
            <a:r>
              <a:rPr lang="en-US" sz="2800" dirty="0" err="1"/>
              <a:t>bình</a:t>
            </a:r>
            <a:r>
              <a:rPr lang="en-US" sz="2800" dirty="0"/>
              <a:t> </a:t>
            </a:r>
            <a:r>
              <a:rPr lang="en-US" sz="2800" dirty="0" err="1"/>
              <a:t>là</a:t>
            </a:r>
            <a:r>
              <a:rPr lang="en-US" sz="2800" dirty="0"/>
              <a:t> </a:t>
            </a:r>
            <a:r>
              <a:rPr lang="en-US" sz="2800" dirty="0" err="1"/>
              <a:t>điểm</a:t>
            </a:r>
            <a:r>
              <a:rPr lang="en-US" sz="2800" dirty="0"/>
              <a:t> </a:t>
            </a:r>
            <a:r>
              <a:rPr lang="en-US" sz="2800" dirty="0" err="1"/>
              <a:t>nhỏ</a:t>
            </a:r>
            <a:r>
              <a:rPr lang="en-US" sz="2800" dirty="0"/>
              <a:t> </a:t>
            </a:r>
            <a:r>
              <a:rPr lang="en-US" sz="2800" dirty="0" err="1"/>
              <a:t>hơn</a:t>
            </a:r>
            <a:r>
              <a:rPr lang="en-US" sz="2800" dirty="0"/>
              <a:t> 5)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534863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1431</TotalTime>
  <Words>1310</Words>
  <Application>Microsoft Office PowerPoint</Application>
  <PresentationFormat>Widescreen</PresentationFormat>
  <Paragraphs>189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Rockwell</vt:lpstr>
      <vt:lpstr>Tahoma</vt:lpstr>
      <vt:lpstr>Times New Roman</vt:lpstr>
      <vt:lpstr>Office Theme</vt:lpstr>
      <vt:lpstr> Thu thập, tổ chức, biểu diễn, phân tích và xử lí dữ liệu</vt:lpstr>
      <vt:lpstr>Trong các tỉnh ở khu vực Tây Nguyên, tỉnh nào có dân số nhiều nhất ? Tỉnh nào có dân số ít nhất?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Nguyễn Thị Hồng Nhi</cp:lastModifiedBy>
  <cp:revision>10</cp:revision>
  <dcterms:created xsi:type="dcterms:W3CDTF">2021-06-07T13:44:30Z</dcterms:created>
  <dcterms:modified xsi:type="dcterms:W3CDTF">2021-08-05T14:19:07Z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